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4" r:id="rId3"/>
    <p:sldId id="304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A2D"/>
    <a:srgbClr val="25B914"/>
    <a:srgbClr val="23B92E"/>
    <a:srgbClr val="7AF527"/>
    <a:srgbClr val="B1F2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671" autoAdjust="0"/>
  </p:normalViewPr>
  <p:slideViewPr>
    <p:cSldViewPr snapToGrid="0" snapToObjects="1">
      <p:cViewPr>
        <p:scale>
          <a:sx n="66" d="100"/>
          <a:sy n="66" d="100"/>
        </p:scale>
        <p:origin x="-2192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logo-89801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15888"/>
            <a:ext cx="168275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>
            <a:cxnSpLocks noChangeShapeType="1"/>
          </p:cNvCxnSpPr>
          <p:nvPr userDrawn="1"/>
        </p:nvCxnSpPr>
        <p:spPr bwMode="auto">
          <a:xfrm>
            <a:off x="180975" y="6400800"/>
            <a:ext cx="8818563" cy="1588"/>
          </a:xfrm>
          <a:prstGeom prst="line">
            <a:avLst/>
          </a:prstGeom>
          <a:noFill/>
          <a:ln w="25400">
            <a:solidFill>
              <a:srgbClr val="10253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8"/>
          <p:cNvSpPr txBox="1">
            <a:spLocks noChangeArrowheads="1"/>
          </p:cNvSpPr>
          <p:nvPr userDrawn="1"/>
        </p:nvSpPr>
        <p:spPr bwMode="auto">
          <a:xfrm>
            <a:off x="6391275" y="6430963"/>
            <a:ext cx="2665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Innovative Adhesive Solution</a:t>
            </a:r>
          </a:p>
        </p:txBody>
      </p:sp>
    </p:spTree>
    <p:extLst>
      <p:ext uri="{BB962C8B-B14F-4D97-AF65-F5344CB8AC3E}">
        <p14:creationId xmlns:p14="http://schemas.microsoft.com/office/powerpoint/2010/main" val="70330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B822B-73BB-46C3-9FC4-FAF792F9E2B4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3CCE9-230B-44AA-82C4-6987D45659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3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366155-CF58-451B-8EE0-C3C392889837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5A83-DD88-4BEE-A65E-C06248A1026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24EBB-585E-4FAF-8B01-C5C6EE862E0E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3F34D-68D5-4A88-A143-34A77FED58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8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6BB3DF-9DCF-43FD-9246-586C6DB7F500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E3CB2-7256-4AE2-8BCB-4F6AA70C09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5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115745-E698-4B84-BD68-7C17157AB663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597AC-4279-4BDF-90FA-B69D2181260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2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B78FA8-310E-424C-9668-3D3C35283B8D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0F713-EC4D-4735-BE0A-B96BEA7A51C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F3376-7D08-4D54-A40A-7D910BB7221F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5968E-A066-4DB7-9480-B165A430D8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196DD-ECC0-4C74-A6AB-A814F908FA5C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4BEDE-2FEB-49E2-9E93-92E0ED6CEBD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7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95622-4454-4294-8BFA-5D96A2611BD5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023A0-3AB1-43A0-B249-2FC80EB369B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9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7BD61-51F0-4E8B-9FA5-F0B668F4868B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9D4EC-6FE6-4A38-B6AB-B426608F54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7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0C23A9B0-8C63-4C37-BAEE-7C58A262B3E3}" type="datetimeFigureOut">
              <a:rPr lang="en-US"/>
              <a:pPr/>
              <a:t>4/27/13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B0D4BCCF-2B0C-4211-879B-39BBE234026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6.png"/><Relationship Id="rId5" Type="http://schemas.openxmlformats.org/officeDocument/2006/relationships/image" Target="../media/image5.jpe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180975" y="6400800"/>
            <a:ext cx="8818563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6391275" y="6430963"/>
            <a:ext cx="266541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Innovative Adhesive Solution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43646" y="736514"/>
            <a:ext cx="164339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ysClr val="windowText" lastClr="000000"/>
                  </a:solidFill>
                </a:ln>
              </a:rPr>
              <a:t>Business Fit</a:t>
            </a:r>
          </a:p>
        </p:txBody>
      </p:sp>
      <p:pic>
        <p:nvPicPr>
          <p:cNvPr id="36" name="Picture 35" descr="turbo dram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35" y="2402379"/>
            <a:ext cx="2621280" cy="22250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7" name="&quot;No&quot; Symbol 36"/>
          <p:cNvSpPr/>
          <p:nvPr/>
        </p:nvSpPr>
        <p:spPr>
          <a:xfrm>
            <a:off x="3330575" y="3024188"/>
            <a:ext cx="874713" cy="788987"/>
          </a:xfrm>
          <a:prstGeom prst="noSmoking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348038" y="3000375"/>
            <a:ext cx="914400" cy="900113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983038" y="2419350"/>
            <a:ext cx="1298575" cy="987425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BCBCBC"/>
              </a:gs>
            </a:gsLst>
            <a:lin ang="162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0" name="Flowchart: Sequential Access Storage 39"/>
          <p:cNvSpPr/>
          <p:nvPr/>
        </p:nvSpPr>
        <p:spPr>
          <a:xfrm flipH="1">
            <a:off x="2744788" y="2433638"/>
            <a:ext cx="2160587" cy="2162175"/>
          </a:xfrm>
          <a:prstGeom prst="flowChartMagneticTape">
            <a:avLst/>
          </a:prstGeom>
          <a:ln w="57150"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Sun 40"/>
          <p:cNvSpPr/>
          <p:nvPr/>
        </p:nvSpPr>
        <p:spPr>
          <a:xfrm>
            <a:off x="3000375" y="2795588"/>
            <a:ext cx="1565275" cy="1482725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entagon 21"/>
          <p:cNvSpPr/>
          <p:nvPr/>
        </p:nvSpPr>
        <p:spPr>
          <a:xfrm rot="2580691">
            <a:off x="285621" y="2891989"/>
            <a:ext cx="2629103" cy="878496"/>
          </a:xfrm>
          <a:prstGeom prst="homePlat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1) TURBO CLARIFICATION</a:t>
            </a:r>
          </a:p>
        </p:txBody>
      </p:sp>
      <p:pic>
        <p:nvPicPr>
          <p:cNvPr id="2050" name="Picture 2" descr="F:\SNST\SNST files 24Apr12\images san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3" y="2905125"/>
            <a:ext cx="12350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&quot;No&quot; Symbol 19"/>
          <p:cNvSpPr>
            <a:spLocks noChangeArrowheads="1"/>
          </p:cNvSpPr>
          <p:nvPr/>
        </p:nvSpPr>
        <p:spPr bwMode="auto">
          <a:xfrm>
            <a:off x="5060950" y="4416425"/>
            <a:ext cx="184150" cy="161925"/>
          </a:xfrm>
          <a:custGeom>
            <a:avLst/>
            <a:gdLst>
              <a:gd name="T0" fmla="*/ 92075 w 184542"/>
              <a:gd name="T1" fmla="*/ 0 h 160665"/>
              <a:gd name="T2" fmla="*/ 26969 w 184542"/>
              <a:gd name="T3" fmla="*/ 23714 h 160665"/>
              <a:gd name="T4" fmla="*/ 0 w 184542"/>
              <a:gd name="T5" fmla="*/ 80963 h 160665"/>
              <a:gd name="T6" fmla="*/ 26969 w 184542"/>
              <a:gd name="T7" fmla="*/ 138211 h 160665"/>
              <a:gd name="T8" fmla="*/ 92075 w 184542"/>
              <a:gd name="T9" fmla="*/ 161925 h 160665"/>
              <a:gd name="T10" fmla="*/ 157181 w 184542"/>
              <a:gd name="T11" fmla="*/ 138211 h 160665"/>
              <a:gd name="T12" fmla="*/ 184150 w 184542"/>
              <a:gd name="T13" fmla="*/ 80963 h 160665"/>
              <a:gd name="T14" fmla="*/ 157181 w 184542"/>
              <a:gd name="T15" fmla="*/ 23714 h 160665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27026 w 184542"/>
              <a:gd name="T25" fmla="*/ 23529 h 160665"/>
              <a:gd name="T26" fmla="*/ 157516 w 184542"/>
              <a:gd name="T27" fmla="*/ 137136 h 1606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542" h="160665">
                <a:moveTo>
                  <a:pt x="0" y="80333"/>
                </a:moveTo>
                <a:lnTo>
                  <a:pt x="-1" y="80332"/>
                </a:lnTo>
                <a:cubicBezTo>
                  <a:pt x="-1" y="35966"/>
                  <a:pt x="41311" y="-1"/>
                  <a:pt x="92271" y="-1"/>
                </a:cubicBezTo>
                <a:cubicBezTo>
                  <a:pt x="143230" y="-1"/>
                  <a:pt x="184542" y="35966"/>
                  <a:pt x="184542" y="80333"/>
                </a:cubicBezTo>
                <a:cubicBezTo>
                  <a:pt x="184542" y="124699"/>
                  <a:pt x="143230" y="160665"/>
                  <a:pt x="92271" y="160665"/>
                </a:cubicBezTo>
                <a:cubicBezTo>
                  <a:pt x="41311" y="160665"/>
                  <a:pt x="-1" y="124699"/>
                  <a:pt x="-1" y="80332"/>
                </a:cubicBezTo>
                <a:lnTo>
                  <a:pt x="0" y="80333"/>
                </a:lnTo>
                <a:close/>
                <a:moveTo>
                  <a:pt x="145473" y="106282"/>
                </a:moveTo>
                <a:lnTo>
                  <a:pt x="145472" y="106281"/>
                </a:lnTo>
                <a:cubicBezTo>
                  <a:pt x="151324" y="98451"/>
                  <a:pt x="154417" y="89478"/>
                  <a:pt x="154417" y="80332"/>
                </a:cubicBezTo>
                <a:cubicBezTo>
                  <a:pt x="154417" y="52602"/>
                  <a:pt x="126593" y="30124"/>
                  <a:pt x="92271" y="30124"/>
                </a:cubicBezTo>
                <a:cubicBezTo>
                  <a:pt x="81909" y="30123"/>
                  <a:pt x="71712" y="32217"/>
                  <a:pt x="62607" y="36212"/>
                </a:cubicBezTo>
                <a:lnTo>
                  <a:pt x="145473" y="106282"/>
                </a:lnTo>
                <a:close/>
                <a:moveTo>
                  <a:pt x="39069" y="54383"/>
                </a:moveTo>
                <a:lnTo>
                  <a:pt x="39069" y="54383"/>
                </a:lnTo>
                <a:cubicBezTo>
                  <a:pt x="33217" y="62213"/>
                  <a:pt x="30124" y="71186"/>
                  <a:pt x="30124" y="80332"/>
                </a:cubicBezTo>
                <a:cubicBezTo>
                  <a:pt x="30125" y="108062"/>
                  <a:pt x="57948" y="130541"/>
                  <a:pt x="92271" y="130541"/>
                </a:cubicBezTo>
                <a:cubicBezTo>
                  <a:pt x="102632" y="130541"/>
                  <a:pt x="112829" y="128447"/>
                  <a:pt x="121934" y="124452"/>
                </a:cubicBezTo>
                <a:lnTo>
                  <a:pt x="39069" y="5438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21" name="&quot;No&quot; Symbol 20"/>
          <p:cNvSpPr>
            <a:spLocks noChangeArrowheads="1"/>
          </p:cNvSpPr>
          <p:nvPr/>
        </p:nvSpPr>
        <p:spPr bwMode="auto">
          <a:xfrm>
            <a:off x="2730500" y="2433638"/>
            <a:ext cx="184150" cy="161925"/>
          </a:xfrm>
          <a:custGeom>
            <a:avLst/>
            <a:gdLst>
              <a:gd name="T0" fmla="*/ 92075 w 184542"/>
              <a:gd name="T1" fmla="*/ 0 h 160665"/>
              <a:gd name="T2" fmla="*/ 26969 w 184542"/>
              <a:gd name="T3" fmla="*/ 23714 h 160665"/>
              <a:gd name="T4" fmla="*/ 0 w 184542"/>
              <a:gd name="T5" fmla="*/ 80963 h 160665"/>
              <a:gd name="T6" fmla="*/ 26969 w 184542"/>
              <a:gd name="T7" fmla="*/ 138211 h 160665"/>
              <a:gd name="T8" fmla="*/ 92075 w 184542"/>
              <a:gd name="T9" fmla="*/ 161925 h 160665"/>
              <a:gd name="T10" fmla="*/ 157181 w 184542"/>
              <a:gd name="T11" fmla="*/ 138211 h 160665"/>
              <a:gd name="T12" fmla="*/ 184150 w 184542"/>
              <a:gd name="T13" fmla="*/ 80963 h 160665"/>
              <a:gd name="T14" fmla="*/ 157181 w 184542"/>
              <a:gd name="T15" fmla="*/ 23714 h 160665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27026 w 184542"/>
              <a:gd name="T25" fmla="*/ 23529 h 160665"/>
              <a:gd name="T26" fmla="*/ 157516 w 184542"/>
              <a:gd name="T27" fmla="*/ 137136 h 1606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542" h="160665">
                <a:moveTo>
                  <a:pt x="0" y="80333"/>
                </a:moveTo>
                <a:lnTo>
                  <a:pt x="-1" y="80332"/>
                </a:lnTo>
                <a:cubicBezTo>
                  <a:pt x="-1" y="35966"/>
                  <a:pt x="41311" y="-1"/>
                  <a:pt x="92271" y="-1"/>
                </a:cubicBezTo>
                <a:cubicBezTo>
                  <a:pt x="143230" y="-1"/>
                  <a:pt x="184542" y="35966"/>
                  <a:pt x="184542" y="80333"/>
                </a:cubicBezTo>
                <a:cubicBezTo>
                  <a:pt x="184542" y="124699"/>
                  <a:pt x="143230" y="160665"/>
                  <a:pt x="92271" y="160665"/>
                </a:cubicBezTo>
                <a:cubicBezTo>
                  <a:pt x="41311" y="160665"/>
                  <a:pt x="-1" y="124699"/>
                  <a:pt x="-1" y="80332"/>
                </a:cubicBezTo>
                <a:lnTo>
                  <a:pt x="0" y="80333"/>
                </a:lnTo>
                <a:close/>
                <a:moveTo>
                  <a:pt x="145473" y="106282"/>
                </a:moveTo>
                <a:lnTo>
                  <a:pt x="145472" y="106281"/>
                </a:lnTo>
                <a:cubicBezTo>
                  <a:pt x="151324" y="98451"/>
                  <a:pt x="154417" y="89478"/>
                  <a:pt x="154417" y="80332"/>
                </a:cubicBezTo>
                <a:cubicBezTo>
                  <a:pt x="154417" y="52602"/>
                  <a:pt x="126593" y="30124"/>
                  <a:pt x="92271" y="30124"/>
                </a:cubicBezTo>
                <a:cubicBezTo>
                  <a:pt x="81909" y="30123"/>
                  <a:pt x="71712" y="32217"/>
                  <a:pt x="62607" y="36212"/>
                </a:cubicBezTo>
                <a:lnTo>
                  <a:pt x="145473" y="106282"/>
                </a:lnTo>
                <a:close/>
                <a:moveTo>
                  <a:pt x="39069" y="54383"/>
                </a:moveTo>
                <a:lnTo>
                  <a:pt x="39069" y="54383"/>
                </a:lnTo>
                <a:cubicBezTo>
                  <a:pt x="33217" y="62213"/>
                  <a:pt x="30124" y="71186"/>
                  <a:pt x="30124" y="80332"/>
                </a:cubicBezTo>
                <a:cubicBezTo>
                  <a:pt x="30125" y="108062"/>
                  <a:pt x="57948" y="130541"/>
                  <a:pt x="92271" y="130541"/>
                </a:cubicBezTo>
                <a:cubicBezTo>
                  <a:pt x="102632" y="130541"/>
                  <a:pt x="112829" y="128447"/>
                  <a:pt x="121934" y="124452"/>
                </a:cubicBezTo>
                <a:lnTo>
                  <a:pt x="39069" y="5438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24" name="Snip Diagonal Corner Rectangle 23"/>
          <p:cNvSpPr>
            <a:spLocks noChangeArrowheads="1"/>
          </p:cNvSpPr>
          <p:nvPr/>
        </p:nvSpPr>
        <p:spPr bwMode="auto">
          <a:xfrm>
            <a:off x="180975" y="5211763"/>
            <a:ext cx="2011363" cy="1465262"/>
          </a:xfrm>
          <a:custGeom>
            <a:avLst/>
            <a:gdLst>
              <a:gd name="T0" fmla="*/ 2010588 w 2010588"/>
              <a:gd name="T1" fmla="*/ 732707 h 1465413"/>
              <a:gd name="T2" fmla="*/ 1005294 w 2010588"/>
              <a:gd name="T3" fmla="*/ 1465413 h 1465413"/>
              <a:gd name="T4" fmla="*/ 0 w 2010588"/>
              <a:gd name="T5" fmla="*/ 732707 h 1465413"/>
              <a:gd name="T6" fmla="*/ 1005294 w 2010588"/>
              <a:gd name="T7" fmla="*/ 0 h 1465413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22120 w 2010588"/>
              <a:gd name="T13" fmla="*/ 122120 h 1465413"/>
              <a:gd name="T14" fmla="*/ 1888468 w 2010588"/>
              <a:gd name="T15" fmla="*/ 1343293 h 14654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588" h="1465413">
                <a:moveTo>
                  <a:pt x="0" y="0"/>
                </a:moveTo>
                <a:lnTo>
                  <a:pt x="1766348" y="0"/>
                </a:lnTo>
                <a:lnTo>
                  <a:pt x="2010588" y="244240"/>
                </a:lnTo>
                <a:lnTo>
                  <a:pt x="2010588" y="1465413"/>
                </a:lnTo>
                <a:lnTo>
                  <a:pt x="244240" y="1465413"/>
                </a:lnTo>
                <a:lnTo>
                  <a:pt x="0" y="122117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Customer  Information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M S E C P 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Customer  Need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Voice of Customer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Voice of Business</a:t>
            </a:r>
            <a:endParaRPr lang="en-US" sz="16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426075" y="369888"/>
            <a:ext cx="3662363" cy="3443287"/>
            <a:chOff x="5701067" y="369467"/>
            <a:chExt cx="3663696" cy="3444240"/>
          </a:xfrm>
        </p:grpSpPr>
        <p:pic>
          <p:nvPicPr>
            <p:cNvPr id="35" name="Picture 34" descr="turbo clea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01067" y="369467"/>
              <a:ext cx="3663696" cy="3444240"/>
            </a:xfrm>
            <a:prstGeom prst="round2Diag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pic>
        <p:sp>
          <p:nvSpPr>
            <p:cNvPr id="25" name="Round Diagonal Corner Rectangle 24"/>
            <p:cNvSpPr>
              <a:spLocks noChangeArrowheads="1"/>
            </p:cNvSpPr>
            <p:nvPr/>
          </p:nvSpPr>
          <p:spPr bwMode="auto">
            <a:xfrm>
              <a:off x="5831289" y="440924"/>
              <a:ext cx="3442953" cy="3186995"/>
            </a:xfrm>
            <a:custGeom>
              <a:avLst/>
              <a:gdLst>
                <a:gd name="T0" fmla="*/ 3442953 w 3442933"/>
                <a:gd name="T1" fmla="*/ 1593498 h 3187367"/>
                <a:gd name="T2" fmla="*/ 1721477 w 3442933"/>
                <a:gd name="T3" fmla="*/ 3186995 h 3187367"/>
                <a:gd name="T4" fmla="*/ 0 w 3442933"/>
                <a:gd name="T5" fmla="*/ 1593498 h 3187367"/>
                <a:gd name="T6" fmla="*/ 1721477 w 3442933"/>
                <a:gd name="T7" fmla="*/ 0 h 318736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155594 w 3442933"/>
                <a:gd name="T13" fmla="*/ 155594 h 3187367"/>
                <a:gd name="T14" fmla="*/ 3287339 w 3442933"/>
                <a:gd name="T15" fmla="*/ 3031773 h 3187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42933" h="3187367">
                  <a:moveTo>
                    <a:pt x="531239" y="0"/>
                  </a:moveTo>
                  <a:lnTo>
                    <a:pt x="3442933" y="0"/>
                  </a:lnTo>
                  <a:lnTo>
                    <a:pt x="3442933" y="2656128"/>
                  </a:lnTo>
                  <a:cubicBezTo>
                    <a:pt x="3442933" y="2949523"/>
                    <a:pt x="3205089" y="3187366"/>
                    <a:pt x="2911694" y="3187366"/>
                  </a:cubicBezTo>
                  <a:lnTo>
                    <a:pt x="0" y="3187367"/>
                  </a:lnTo>
                  <a:lnTo>
                    <a:pt x="0" y="531239"/>
                  </a:lnTo>
                  <a:cubicBezTo>
                    <a:pt x="0" y="237844"/>
                    <a:pt x="237844" y="0"/>
                    <a:pt x="531239" y="0"/>
                  </a:cubicBezTo>
                  <a:cubicBezTo>
                    <a:pt x="531239" y="0"/>
                    <a:pt x="531239" y="1"/>
                    <a:pt x="531239" y="1"/>
                  </a:cubicBezTo>
                  <a:lnTo>
                    <a:pt x="531239" y="0"/>
                  </a:lnTo>
                  <a:close/>
                </a:path>
              </a:pathLst>
            </a:custGeom>
            <a:solidFill>
              <a:srgbClr val="7AF527">
                <a:alpha val="29019"/>
              </a:srgb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endParaRPr lang="th-TH"/>
            </a:p>
          </p:txBody>
        </p:sp>
      </p:grp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5400000">
            <a:off x="4943475" y="2921000"/>
            <a:ext cx="973138" cy="1588"/>
          </a:xfrm>
          <a:prstGeom prst="line">
            <a:avLst/>
          </a:prstGeom>
          <a:noFill/>
          <a:ln w="25400">
            <a:solidFill>
              <a:srgbClr val="7AF527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79" name="Picture 2" descr="BA_BAM_Futura Logo yellow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4311650"/>
            <a:ext cx="243522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99331" y="19050"/>
            <a:ext cx="1589053" cy="966788"/>
            <a:chOff x="196161" y="115888"/>
            <a:chExt cx="1588829" cy="966787"/>
          </a:xfrm>
        </p:grpSpPr>
        <p:pic>
          <p:nvPicPr>
            <p:cNvPr id="28" name="Picture 27" descr="logo-898019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61" y="115888"/>
              <a:ext cx="1588829" cy="966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" name="Straight Connector 28"/>
            <p:cNvCxnSpPr>
              <a:cxnSpLocks noChangeShapeType="1"/>
            </p:cNvCxnSpPr>
            <p:nvPr/>
          </p:nvCxnSpPr>
          <p:spPr bwMode="auto">
            <a:xfrm>
              <a:off x="296415" y="818527"/>
              <a:ext cx="1415979" cy="0"/>
            </a:xfrm>
            <a:prstGeom prst="line">
              <a:avLst/>
            </a:prstGeom>
            <a:noFill/>
            <a:ln w="25400">
              <a:solidFill>
                <a:srgbClr val="089A2D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743646" y="736514"/>
            <a:ext cx="164339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ysClr val="windowText" lastClr="000000"/>
                  </a:solidFill>
                </a:ln>
              </a:rPr>
              <a:t>Business Fit</a:t>
            </a:r>
          </a:p>
        </p:txBody>
      </p:sp>
      <p:pic>
        <p:nvPicPr>
          <p:cNvPr id="36" name="Picture 35" descr="turbo dram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35" y="2402379"/>
            <a:ext cx="2621280" cy="22250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7" name="&quot;No&quot; Symbol 36"/>
          <p:cNvSpPr/>
          <p:nvPr/>
        </p:nvSpPr>
        <p:spPr>
          <a:xfrm>
            <a:off x="3330575" y="3024188"/>
            <a:ext cx="874713" cy="788987"/>
          </a:xfrm>
          <a:prstGeom prst="noSmoking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348038" y="3000375"/>
            <a:ext cx="914400" cy="900113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983038" y="2419350"/>
            <a:ext cx="1298575" cy="987425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BCBCBC"/>
              </a:gs>
            </a:gsLst>
            <a:lin ang="162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0" name="Flowchart: Sequential Access Storage 39"/>
          <p:cNvSpPr/>
          <p:nvPr/>
        </p:nvSpPr>
        <p:spPr>
          <a:xfrm flipH="1">
            <a:off x="2744788" y="2433638"/>
            <a:ext cx="2160587" cy="2162175"/>
          </a:xfrm>
          <a:prstGeom prst="flowChartMagneticTape">
            <a:avLst/>
          </a:prstGeom>
          <a:ln w="57150"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Sun 40"/>
          <p:cNvSpPr/>
          <p:nvPr/>
        </p:nvSpPr>
        <p:spPr>
          <a:xfrm>
            <a:off x="3000375" y="2795588"/>
            <a:ext cx="1565275" cy="1482725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entagon 21"/>
          <p:cNvSpPr/>
          <p:nvPr/>
        </p:nvSpPr>
        <p:spPr>
          <a:xfrm rot="2580691">
            <a:off x="285621" y="2891989"/>
            <a:ext cx="2629103" cy="878496"/>
          </a:xfrm>
          <a:prstGeom prst="homePlat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2) TURBO CLEAN</a:t>
            </a:r>
          </a:p>
        </p:txBody>
      </p:sp>
      <p:pic>
        <p:nvPicPr>
          <p:cNvPr id="2050" name="Picture 2" descr="F:\SNST\SNST files 24Apr12\images san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3" y="2905125"/>
            <a:ext cx="12350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&quot;No&quot; Symbol 19"/>
          <p:cNvSpPr>
            <a:spLocks noChangeArrowheads="1"/>
          </p:cNvSpPr>
          <p:nvPr/>
        </p:nvSpPr>
        <p:spPr bwMode="auto">
          <a:xfrm>
            <a:off x="5060950" y="4416425"/>
            <a:ext cx="184150" cy="161925"/>
          </a:xfrm>
          <a:custGeom>
            <a:avLst/>
            <a:gdLst>
              <a:gd name="T0" fmla="*/ 92075 w 184542"/>
              <a:gd name="T1" fmla="*/ 0 h 160665"/>
              <a:gd name="T2" fmla="*/ 26969 w 184542"/>
              <a:gd name="T3" fmla="*/ 23714 h 160665"/>
              <a:gd name="T4" fmla="*/ 0 w 184542"/>
              <a:gd name="T5" fmla="*/ 80963 h 160665"/>
              <a:gd name="T6" fmla="*/ 26969 w 184542"/>
              <a:gd name="T7" fmla="*/ 138211 h 160665"/>
              <a:gd name="T8" fmla="*/ 92075 w 184542"/>
              <a:gd name="T9" fmla="*/ 161925 h 160665"/>
              <a:gd name="T10" fmla="*/ 157181 w 184542"/>
              <a:gd name="T11" fmla="*/ 138211 h 160665"/>
              <a:gd name="T12" fmla="*/ 184150 w 184542"/>
              <a:gd name="T13" fmla="*/ 80963 h 160665"/>
              <a:gd name="T14" fmla="*/ 157181 w 184542"/>
              <a:gd name="T15" fmla="*/ 23714 h 160665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27026 w 184542"/>
              <a:gd name="T25" fmla="*/ 23529 h 160665"/>
              <a:gd name="T26" fmla="*/ 157516 w 184542"/>
              <a:gd name="T27" fmla="*/ 137136 h 1606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542" h="160665">
                <a:moveTo>
                  <a:pt x="0" y="80333"/>
                </a:moveTo>
                <a:lnTo>
                  <a:pt x="-1" y="80332"/>
                </a:lnTo>
                <a:cubicBezTo>
                  <a:pt x="-1" y="35966"/>
                  <a:pt x="41311" y="-1"/>
                  <a:pt x="92271" y="-1"/>
                </a:cubicBezTo>
                <a:cubicBezTo>
                  <a:pt x="143230" y="-1"/>
                  <a:pt x="184542" y="35966"/>
                  <a:pt x="184542" y="80333"/>
                </a:cubicBezTo>
                <a:cubicBezTo>
                  <a:pt x="184542" y="124699"/>
                  <a:pt x="143230" y="160665"/>
                  <a:pt x="92271" y="160665"/>
                </a:cubicBezTo>
                <a:cubicBezTo>
                  <a:pt x="41311" y="160665"/>
                  <a:pt x="-1" y="124699"/>
                  <a:pt x="-1" y="80332"/>
                </a:cubicBezTo>
                <a:lnTo>
                  <a:pt x="0" y="80333"/>
                </a:lnTo>
                <a:close/>
                <a:moveTo>
                  <a:pt x="145473" y="106282"/>
                </a:moveTo>
                <a:lnTo>
                  <a:pt x="145472" y="106281"/>
                </a:lnTo>
                <a:cubicBezTo>
                  <a:pt x="151324" y="98451"/>
                  <a:pt x="154417" y="89478"/>
                  <a:pt x="154417" y="80332"/>
                </a:cubicBezTo>
                <a:cubicBezTo>
                  <a:pt x="154417" y="52602"/>
                  <a:pt x="126593" y="30124"/>
                  <a:pt x="92271" y="30124"/>
                </a:cubicBezTo>
                <a:cubicBezTo>
                  <a:pt x="81909" y="30123"/>
                  <a:pt x="71712" y="32217"/>
                  <a:pt x="62607" y="36212"/>
                </a:cubicBezTo>
                <a:lnTo>
                  <a:pt x="145473" y="106282"/>
                </a:lnTo>
                <a:close/>
                <a:moveTo>
                  <a:pt x="39069" y="54383"/>
                </a:moveTo>
                <a:lnTo>
                  <a:pt x="39069" y="54383"/>
                </a:lnTo>
                <a:cubicBezTo>
                  <a:pt x="33217" y="62213"/>
                  <a:pt x="30124" y="71186"/>
                  <a:pt x="30124" y="80332"/>
                </a:cubicBezTo>
                <a:cubicBezTo>
                  <a:pt x="30125" y="108062"/>
                  <a:pt x="57948" y="130541"/>
                  <a:pt x="92271" y="130541"/>
                </a:cubicBezTo>
                <a:cubicBezTo>
                  <a:pt x="102632" y="130541"/>
                  <a:pt x="112829" y="128447"/>
                  <a:pt x="121934" y="124452"/>
                </a:cubicBezTo>
                <a:lnTo>
                  <a:pt x="39069" y="5438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21" name="&quot;No&quot; Symbol 20"/>
          <p:cNvSpPr>
            <a:spLocks noChangeArrowheads="1"/>
          </p:cNvSpPr>
          <p:nvPr/>
        </p:nvSpPr>
        <p:spPr bwMode="auto">
          <a:xfrm>
            <a:off x="2730500" y="2433638"/>
            <a:ext cx="184150" cy="161925"/>
          </a:xfrm>
          <a:custGeom>
            <a:avLst/>
            <a:gdLst>
              <a:gd name="T0" fmla="*/ 92075 w 184542"/>
              <a:gd name="T1" fmla="*/ 0 h 160665"/>
              <a:gd name="T2" fmla="*/ 26969 w 184542"/>
              <a:gd name="T3" fmla="*/ 23714 h 160665"/>
              <a:gd name="T4" fmla="*/ 0 w 184542"/>
              <a:gd name="T5" fmla="*/ 80963 h 160665"/>
              <a:gd name="T6" fmla="*/ 26969 w 184542"/>
              <a:gd name="T7" fmla="*/ 138211 h 160665"/>
              <a:gd name="T8" fmla="*/ 92075 w 184542"/>
              <a:gd name="T9" fmla="*/ 161925 h 160665"/>
              <a:gd name="T10" fmla="*/ 157181 w 184542"/>
              <a:gd name="T11" fmla="*/ 138211 h 160665"/>
              <a:gd name="T12" fmla="*/ 184150 w 184542"/>
              <a:gd name="T13" fmla="*/ 80963 h 160665"/>
              <a:gd name="T14" fmla="*/ 157181 w 184542"/>
              <a:gd name="T15" fmla="*/ 23714 h 160665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27026 w 184542"/>
              <a:gd name="T25" fmla="*/ 23529 h 160665"/>
              <a:gd name="T26" fmla="*/ 157516 w 184542"/>
              <a:gd name="T27" fmla="*/ 137136 h 1606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542" h="160665">
                <a:moveTo>
                  <a:pt x="0" y="80333"/>
                </a:moveTo>
                <a:lnTo>
                  <a:pt x="-1" y="80332"/>
                </a:lnTo>
                <a:cubicBezTo>
                  <a:pt x="-1" y="35966"/>
                  <a:pt x="41311" y="-1"/>
                  <a:pt x="92271" y="-1"/>
                </a:cubicBezTo>
                <a:cubicBezTo>
                  <a:pt x="143230" y="-1"/>
                  <a:pt x="184542" y="35966"/>
                  <a:pt x="184542" y="80333"/>
                </a:cubicBezTo>
                <a:cubicBezTo>
                  <a:pt x="184542" y="124699"/>
                  <a:pt x="143230" y="160665"/>
                  <a:pt x="92271" y="160665"/>
                </a:cubicBezTo>
                <a:cubicBezTo>
                  <a:pt x="41311" y="160665"/>
                  <a:pt x="-1" y="124699"/>
                  <a:pt x="-1" y="80332"/>
                </a:cubicBezTo>
                <a:lnTo>
                  <a:pt x="0" y="80333"/>
                </a:lnTo>
                <a:close/>
                <a:moveTo>
                  <a:pt x="145473" y="106282"/>
                </a:moveTo>
                <a:lnTo>
                  <a:pt x="145472" y="106281"/>
                </a:lnTo>
                <a:cubicBezTo>
                  <a:pt x="151324" y="98451"/>
                  <a:pt x="154417" y="89478"/>
                  <a:pt x="154417" y="80332"/>
                </a:cubicBezTo>
                <a:cubicBezTo>
                  <a:pt x="154417" y="52602"/>
                  <a:pt x="126593" y="30124"/>
                  <a:pt x="92271" y="30124"/>
                </a:cubicBezTo>
                <a:cubicBezTo>
                  <a:pt x="81909" y="30123"/>
                  <a:pt x="71712" y="32217"/>
                  <a:pt x="62607" y="36212"/>
                </a:cubicBezTo>
                <a:lnTo>
                  <a:pt x="145473" y="106282"/>
                </a:lnTo>
                <a:close/>
                <a:moveTo>
                  <a:pt x="39069" y="54383"/>
                </a:moveTo>
                <a:lnTo>
                  <a:pt x="39069" y="54383"/>
                </a:lnTo>
                <a:cubicBezTo>
                  <a:pt x="33217" y="62213"/>
                  <a:pt x="30124" y="71186"/>
                  <a:pt x="30124" y="80332"/>
                </a:cubicBezTo>
                <a:cubicBezTo>
                  <a:pt x="30125" y="108062"/>
                  <a:pt x="57948" y="130541"/>
                  <a:pt x="92271" y="130541"/>
                </a:cubicBezTo>
                <a:cubicBezTo>
                  <a:pt x="102632" y="130541"/>
                  <a:pt x="112829" y="128447"/>
                  <a:pt x="121934" y="124452"/>
                </a:cubicBezTo>
                <a:lnTo>
                  <a:pt x="39069" y="5438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24" name="Snip Diagonal Corner Rectangle 23"/>
          <p:cNvSpPr>
            <a:spLocks noChangeArrowheads="1"/>
          </p:cNvSpPr>
          <p:nvPr/>
        </p:nvSpPr>
        <p:spPr bwMode="auto">
          <a:xfrm>
            <a:off x="180975" y="5211763"/>
            <a:ext cx="2011363" cy="1465262"/>
          </a:xfrm>
          <a:custGeom>
            <a:avLst/>
            <a:gdLst>
              <a:gd name="T0" fmla="*/ 2010588 w 2010588"/>
              <a:gd name="T1" fmla="*/ 732707 h 1465413"/>
              <a:gd name="T2" fmla="*/ 1005294 w 2010588"/>
              <a:gd name="T3" fmla="*/ 1465413 h 1465413"/>
              <a:gd name="T4" fmla="*/ 0 w 2010588"/>
              <a:gd name="T5" fmla="*/ 732707 h 1465413"/>
              <a:gd name="T6" fmla="*/ 1005294 w 2010588"/>
              <a:gd name="T7" fmla="*/ 0 h 1465413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22120 w 2010588"/>
              <a:gd name="T13" fmla="*/ 122120 h 1465413"/>
              <a:gd name="T14" fmla="*/ 1888468 w 2010588"/>
              <a:gd name="T15" fmla="*/ 1343293 h 14654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588" h="1465413">
                <a:moveTo>
                  <a:pt x="0" y="0"/>
                </a:moveTo>
                <a:lnTo>
                  <a:pt x="1766348" y="0"/>
                </a:lnTo>
                <a:lnTo>
                  <a:pt x="2010588" y="244240"/>
                </a:lnTo>
                <a:lnTo>
                  <a:pt x="2010588" y="1465413"/>
                </a:lnTo>
                <a:lnTo>
                  <a:pt x="244240" y="1465413"/>
                </a:lnTo>
                <a:lnTo>
                  <a:pt x="0" y="122117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Inspection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Identify 6 big losses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FI : Focus Improvement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429250" y="800100"/>
            <a:ext cx="3240088" cy="2608263"/>
            <a:chOff x="5429793" y="800734"/>
            <a:chExt cx="3239857" cy="2606960"/>
          </a:xfrm>
        </p:grpSpPr>
        <p:cxnSp>
          <p:nvCxnSpPr>
            <p:cNvPr id="3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4944261" y="2920574"/>
              <a:ext cx="972652" cy="1588"/>
            </a:xfrm>
            <a:prstGeom prst="line">
              <a:avLst/>
            </a:prstGeom>
            <a:noFill/>
            <a:ln w="25400">
              <a:solidFill>
                <a:srgbClr val="7AF527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3" name="Picture 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46875" y="800734"/>
              <a:ext cx="3122775" cy="2606960"/>
            </a:xfrm>
            <a:prstGeom prst="round2DiagRect">
              <a:avLst>
                <a:gd name="adj1" fmla="val 16667"/>
                <a:gd name="adj2" fmla="val 0"/>
              </a:avLst>
            </a:prstGeom>
            <a:ln w="28575" cap="sq">
              <a:solidFill>
                <a:schemeClr val="tx2">
                  <a:lumMod val="75000"/>
                </a:schemeClr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5" name="Round Diagonal Corner Rectangle 24"/>
            <p:cNvSpPr>
              <a:spLocks noChangeArrowheads="1"/>
            </p:cNvSpPr>
            <p:nvPr/>
          </p:nvSpPr>
          <p:spPr bwMode="auto">
            <a:xfrm>
              <a:off x="5547260" y="800734"/>
              <a:ext cx="3122390" cy="2606960"/>
            </a:xfrm>
            <a:custGeom>
              <a:avLst/>
              <a:gdLst>
                <a:gd name="T0" fmla="*/ 3122390 w 3122775"/>
                <a:gd name="T1" fmla="*/ 1303480 h 2606166"/>
                <a:gd name="T2" fmla="*/ 1561195 w 3122775"/>
                <a:gd name="T3" fmla="*/ 2606960 h 2606166"/>
                <a:gd name="T4" fmla="*/ 0 w 3122775"/>
                <a:gd name="T5" fmla="*/ 1303480 h 2606166"/>
                <a:gd name="T6" fmla="*/ 1561195 w 3122775"/>
                <a:gd name="T7" fmla="*/ 0 h 260616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127223 w 3122775"/>
                <a:gd name="T13" fmla="*/ 127223 h 2606166"/>
                <a:gd name="T14" fmla="*/ 2995552 w 3122775"/>
                <a:gd name="T15" fmla="*/ 2478943 h 26061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22775" h="2606166">
                  <a:moveTo>
                    <a:pt x="434370" y="0"/>
                  </a:moveTo>
                  <a:lnTo>
                    <a:pt x="3122775" y="0"/>
                  </a:lnTo>
                  <a:lnTo>
                    <a:pt x="3122775" y="2171796"/>
                  </a:lnTo>
                  <a:cubicBezTo>
                    <a:pt x="3122775" y="2411691"/>
                    <a:pt x="2928300" y="2606165"/>
                    <a:pt x="2688405" y="2606165"/>
                  </a:cubicBezTo>
                  <a:lnTo>
                    <a:pt x="0" y="2606166"/>
                  </a:lnTo>
                  <a:lnTo>
                    <a:pt x="0" y="434370"/>
                  </a:lnTo>
                  <a:cubicBezTo>
                    <a:pt x="0" y="194474"/>
                    <a:pt x="194474" y="0"/>
                    <a:pt x="434370" y="0"/>
                  </a:cubicBezTo>
                  <a:cubicBezTo>
                    <a:pt x="434370" y="0"/>
                    <a:pt x="434370" y="1"/>
                    <a:pt x="434370" y="1"/>
                  </a:cubicBezTo>
                  <a:lnTo>
                    <a:pt x="434370" y="0"/>
                  </a:lnTo>
                  <a:close/>
                </a:path>
              </a:pathLst>
            </a:custGeom>
            <a:solidFill>
              <a:srgbClr val="7AF527">
                <a:alpha val="29019"/>
              </a:srgb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endParaRPr lang="th-TH"/>
            </a:p>
          </p:txBody>
        </p:sp>
      </p:grp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180975" y="6400800"/>
            <a:ext cx="8818563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6391275" y="6430963"/>
            <a:ext cx="266541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Innovative Adhesive Solution</a:t>
            </a:r>
          </a:p>
        </p:txBody>
      </p:sp>
      <p:pic>
        <p:nvPicPr>
          <p:cNvPr id="16402" name="Picture 26" descr="BA_BAM_Futura Logo yellow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4311650"/>
            <a:ext cx="243522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99331" y="19050"/>
            <a:ext cx="1589053" cy="966788"/>
            <a:chOff x="196161" y="115888"/>
            <a:chExt cx="1588829" cy="966787"/>
          </a:xfrm>
        </p:grpSpPr>
        <p:pic>
          <p:nvPicPr>
            <p:cNvPr id="28" name="Picture 27" descr="logo-898019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61" y="115888"/>
              <a:ext cx="1588829" cy="966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" name="Straight Connector 28"/>
            <p:cNvCxnSpPr>
              <a:cxnSpLocks noChangeShapeType="1"/>
            </p:cNvCxnSpPr>
            <p:nvPr/>
          </p:nvCxnSpPr>
          <p:spPr bwMode="auto">
            <a:xfrm>
              <a:off x="296415" y="818527"/>
              <a:ext cx="1415979" cy="0"/>
            </a:xfrm>
            <a:prstGeom prst="line">
              <a:avLst/>
            </a:prstGeom>
            <a:noFill/>
            <a:ln w="25400">
              <a:solidFill>
                <a:srgbClr val="089A2D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432425" y="1860550"/>
            <a:ext cx="2179638" cy="2060575"/>
            <a:chOff x="5432425" y="1860550"/>
            <a:chExt cx="2179638" cy="2060575"/>
          </a:xfrm>
        </p:grpSpPr>
        <p:sp>
          <p:nvSpPr>
            <p:cNvPr id="28" name="Oval 27"/>
            <p:cNvSpPr/>
            <p:nvPr/>
          </p:nvSpPr>
          <p:spPr bwMode="auto">
            <a:xfrm>
              <a:off x="5432425" y="1860550"/>
              <a:ext cx="2179638" cy="2060575"/>
            </a:xfrm>
            <a:prstGeom prst="ellipse">
              <a:avLst/>
            </a:prstGeom>
            <a:solidFill>
              <a:srgbClr val="7AF527">
                <a:alpha val="4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33" name="TextBox 34"/>
            <p:cNvSpPr txBox="1">
              <a:spLocks noChangeArrowheads="1"/>
            </p:cNvSpPr>
            <p:nvPr/>
          </p:nvSpPr>
          <p:spPr bwMode="auto">
            <a:xfrm>
              <a:off x="5726113" y="2905125"/>
              <a:ext cx="11715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 b="1" dirty="0">
                  <a:cs typeface="Arial" pitchFamily="34" charset="0"/>
                </a:rPr>
                <a:t>Engineer</a:t>
              </a:r>
              <a:endParaRPr lang="th-TH" sz="1800" b="1">
                <a:cs typeface="Arial" pitchFamily="34" charset="0"/>
              </a:endParaRPr>
            </a:p>
          </p:txBody>
        </p:sp>
        <p:sp>
          <p:nvSpPr>
            <p:cNvPr id="17435" name="TextBox 46"/>
            <p:cNvSpPr txBox="1">
              <a:spLocks noChangeArrowheads="1"/>
            </p:cNvSpPr>
            <p:nvPr/>
          </p:nvSpPr>
          <p:spPr bwMode="auto">
            <a:xfrm>
              <a:off x="6129338" y="2419350"/>
              <a:ext cx="5238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4000" b="1" dirty="0">
                  <a:latin typeface="Angsana New" pitchFamily="18" charset="-34"/>
                  <a:cs typeface="Angsana New" pitchFamily="18" charset="-34"/>
                </a:rPr>
                <a:t>FI</a:t>
              </a:r>
              <a:endParaRPr lang="th-TH" sz="4000" b="1">
                <a:latin typeface="Angsana New" pitchFamily="18" charset="-34"/>
                <a:cs typeface="Angsana New" pitchFamily="18" charset="-34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05550" y="528638"/>
            <a:ext cx="2179638" cy="2106612"/>
            <a:chOff x="6305550" y="528638"/>
            <a:chExt cx="2179638" cy="2106612"/>
          </a:xfrm>
        </p:grpSpPr>
        <p:sp>
          <p:nvSpPr>
            <p:cNvPr id="27" name="Oval 26"/>
            <p:cNvSpPr/>
            <p:nvPr/>
          </p:nvSpPr>
          <p:spPr bwMode="auto">
            <a:xfrm>
              <a:off x="6305550" y="528638"/>
              <a:ext cx="2179638" cy="2106612"/>
            </a:xfrm>
            <a:prstGeom prst="ellipse">
              <a:avLst/>
            </a:prstGeom>
            <a:solidFill>
              <a:srgbClr val="7AF527">
                <a:alpha val="4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32" name="TextBox 29"/>
            <p:cNvSpPr txBox="1">
              <a:spLocks noChangeArrowheads="1"/>
            </p:cNvSpPr>
            <p:nvPr/>
          </p:nvSpPr>
          <p:spPr bwMode="auto">
            <a:xfrm>
              <a:off x="6788150" y="1044575"/>
              <a:ext cx="1160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 b="1" dirty="0">
                  <a:cs typeface="Arial" pitchFamily="34" charset="0"/>
                </a:rPr>
                <a:t>Operator</a:t>
              </a:r>
              <a:endParaRPr lang="th-TH" sz="1800" b="1">
                <a:cs typeface="Arial" pitchFamily="34" charset="0"/>
              </a:endParaRPr>
            </a:p>
          </p:txBody>
        </p:sp>
        <p:sp>
          <p:nvSpPr>
            <p:cNvPr id="17436" name="TextBox 47"/>
            <p:cNvSpPr txBox="1">
              <a:spLocks noChangeArrowheads="1"/>
            </p:cNvSpPr>
            <p:nvPr/>
          </p:nvSpPr>
          <p:spPr bwMode="auto">
            <a:xfrm>
              <a:off x="7062788" y="528638"/>
              <a:ext cx="747712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4000" b="1" dirty="0">
                  <a:latin typeface="Angsana New" pitchFamily="18" charset="-34"/>
                  <a:cs typeface="Angsana New" pitchFamily="18" charset="-34"/>
                </a:rPr>
                <a:t>AM</a:t>
              </a:r>
              <a:endParaRPr lang="th-TH" sz="4000" b="1">
                <a:latin typeface="Angsana New" pitchFamily="18" charset="-34"/>
                <a:cs typeface="Angsana New" pitchFamily="18" charset="-34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989763" y="1866900"/>
            <a:ext cx="2133600" cy="2112963"/>
            <a:chOff x="6989763" y="1866900"/>
            <a:chExt cx="2133600" cy="2112963"/>
          </a:xfrm>
        </p:grpSpPr>
        <p:sp>
          <p:nvSpPr>
            <p:cNvPr id="29" name="Oval 28"/>
            <p:cNvSpPr/>
            <p:nvPr/>
          </p:nvSpPr>
          <p:spPr bwMode="auto">
            <a:xfrm>
              <a:off x="6989763" y="1866900"/>
              <a:ext cx="2100262" cy="2112963"/>
            </a:xfrm>
            <a:prstGeom prst="ellipse">
              <a:avLst/>
            </a:prstGeom>
            <a:solidFill>
              <a:srgbClr val="7AF527">
                <a:alpha val="4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34" name="TextBox 41"/>
            <p:cNvSpPr txBox="1">
              <a:spLocks noChangeArrowheads="1"/>
            </p:cNvSpPr>
            <p:nvPr/>
          </p:nvSpPr>
          <p:spPr bwMode="auto">
            <a:xfrm>
              <a:off x="7621588" y="2905125"/>
              <a:ext cx="15017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 b="1" dirty="0">
                  <a:cs typeface="Arial" pitchFamily="34" charset="0"/>
                </a:rPr>
                <a:t>Technicians</a:t>
              </a:r>
              <a:endParaRPr lang="th-TH" sz="1800" b="1">
                <a:cs typeface="Arial" pitchFamily="34" charset="0"/>
              </a:endParaRPr>
            </a:p>
          </p:txBody>
        </p:sp>
        <p:sp>
          <p:nvSpPr>
            <p:cNvPr id="17437" name="TextBox 48"/>
            <p:cNvSpPr txBox="1">
              <a:spLocks noChangeArrowheads="1"/>
            </p:cNvSpPr>
            <p:nvPr/>
          </p:nvSpPr>
          <p:spPr bwMode="auto">
            <a:xfrm>
              <a:off x="7958138" y="2417763"/>
              <a:ext cx="709612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4000" b="1" dirty="0">
                  <a:latin typeface="Angsana New" pitchFamily="18" charset="-34"/>
                  <a:cs typeface="Angsana New" pitchFamily="18" charset="-34"/>
                </a:rPr>
                <a:t>PM</a:t>
              </a:r>
              <a:endParaRPr lang="th-TH" sz="4000" b="1">
                <a:latin typeface="Angsana New" pitchFamily="18" charset="-34"/>
                <a:cs typeface="Angsana New" pitchFamily="18" charset="-34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743646" y="736514"/>
            <a:ext cx="164339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ysClr val="windowText" lastClr="000000"/>
                  </a:solidFill>
                </a:ln>
              </a:rPr>
              <a:t>Business Fit</a:t>
            </a:r>
          </a:p>
        </p:txBody>
      </p:sp>
      <p:pic>
        <p:nvPicPr>
          <p:cNvPr id="36" name="Picture 35" descr="turbo dram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35" y="2402379"/>
            <a:ext cx="2621280" cy="22250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7" name="&quot;No&quot; Symbol 36"/>
          <p:cNvSpPr/>
          <p:nvPr/>
        </p:nvSpPr>
        <p:spPr>
          <a:xfrm>
            <a:off x="3330575" y="3024188"/>
            <a:ext cx="874713" cy="788987"/>
          </a:xfrm>
          <a:prstGeom prst="noSmoking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348038" y="3000375"/>
            <a:ext cx="914400" cy="900113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983038" y="2419350"/>
            <a:ext cx="1298575" cy="987425"/>
          </a:xfrm>
          <a:prstGeom prst="rect">
            <a:avLst/>
          </a:prstGeom>
          <a:gradFill rotWithShape="1">
            <a:gsLst>
              <a:gs pos="0">
                <a:srgbClr val="8B8B8B"/>
              </a:gs>
              <a:gs pos="49001">
                <a:srgbClr val="333333"/>
              </a:gs>
              <a:gs pos="49100">
                <a:srgbClr val="000000"/>
              </a:gs>
              <a:gs pos="92000">
                <a:srgbClr val="242424"/>
              </a:gs>
              <a:gs pos="100000">
                <a:srgbClr val="585858"/>
              </a:gs>
            </a:gsLst>
            <a:lin ang="5400000" scaled="1"/>
          </a:gradFill>
          <a:ln w="11430">
            <a:solidFill>
              <a:schemeClr val="tx1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82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0" name="Flowchart: Sequential Access Storage 39"/>
          <p:cNvSpPr/>
          <p:nvPr/>
        </p:nvSpPr>
        <p:spPr>
          <a:xfrm flipH="1">
            <a:off x="2744788" y="2433638"/>
            <a:ext cx="2160587" cy="2162175"/>
          </a:xfrm>
          <a:prstGeom prst="flowChartMagneticTape">
            <a:avLst/>
          </a:prstGeom>
          <a:ln w="57150"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Sun 40"/>
          <p:cNvSpPr/>
          <p:nvPr/>
        </p:nvSpPr>
        <p:spPr>
          <a:xfrm>
            <a:off x="3000375" y="2795588"/>
            <a:ext cx="1565275" cy="1482725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entagon 21"/>
          <p:cNvSpPr/>
          <p:nvPr/>
        </p:nvSpPr>
        <p:spPr>
          <a:xfrm rot="2580691">
            <a:off x="285621" y="2891989"/>
            <a:ext cx="2629103" cy="878496"/>
          </a:xfrm>
          <a:prstGeom prst="homePlat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3) TURBO CARE</a:t>
            </a:r>
          </a:p>
        </p:txBody>
      </p:sp>
      <p:pic>
        <p:nvPicPr>
          <p:cNvPr id="2050" name="Picture 2" descr="F:\SNST\SNST files 24Apr12\images san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3" y="2905125"/>
            <a:ext cx="12350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&quot;No&quot; Symbol 19"/>
          <p:cNvSpPr>
            <a:spLocks/>
          </p:cNvSpPr>
          <p:nvPr/>
        </p:nvSpPr>
        <p:spPr bwMode="auto">
          <a:xfrm>
            <a:off x="5060950" y="4416425"/>
            <a:ext cx="184150" cy="161925"/>
          </a:xfrm>
          <a:custGeom>
            <a:avLst/>
            <a:gdLst>
              <a:gd name="T0" fmla="*/ 0 w 184150"/>
              <a:gd name="T1" fmla="*/ 80963 h 161925"/>
              <a:gd name="T2" fmla="*/ 92075 w 184150"/>
              <a:gd name="T3" fmla="*/ 0 h 161925"/>
              <a:gd name="T4" fmla="*/ 184150 w 184150"/>
              <a:gd name="T5" fmla="*/ 80963 h 161925"/>
              <a:gd name="T6" fmla="*/ 92075 w 184150"/>
              <a:gd name="T7" fmla="*/ 161926 h 161925"/>
              <a:gd name="T8" fmla="*/ 0 w 184150"/>
              <a:gd name="T9" fmla="*/ 80963 h 161925"/>
              <a:gd name="T10" fmla="*/ 145010 w 184150"/>
              <a:gd name="T11" fmla="*/ 106975 h 161925"/>
              <a:gd name="T12" fmla="*/ 128167 w 184150"/>
              <a:gd name="T13" fmla="*/ 39916 h 161925"/>
              <a:gd name="T14" fmla="*/ 62621 w 184150"/>
              <a:gd name="T15" fmla="*/ 36495 h 161925"/>
              <a:gd name="T16" fmla="*/ 145010 w 184150"/>
              <a:gd name="T17" fmla="*/ 106975 h 161925"/>
              <a:gd name="T18" fmla="*/ 39140 w 184150"/>
              <a:gd name="T19" fmla="*/ 54950 h 161925"/>
              <a:gd name="T20" fmla="*/ 55983 w 184150"/>
              <a:gd name="T21" fmla="*/ 122009 h 161925"/>
              <a:gd name="T22" fmla="*/ 121529 w 184150"/>
              <a:gd name="T23" fmla="*/ 125430 h 161925"/>
              <a:gd name="T24" fmla="*/ 39140 w 184150"/>
              <a:gd name="T25" fmla="*/ 54950 h 1619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150" h="161925">
                <a:moveTo>
                  <a:pt x="0" y="80963"/>
                </a:moveTo>
                <a:cubicBezTo>
                  <a:pt x="0" y="36248"/>
                  <a:pt x="41223" y="0"/>
                  <a:pt x="92075" y="0"/>
                </a:cubicBezTo>
                <a:cubicBezTo>
                  <a:pt x="142927" y="0"/>
                  <a:pt x="184150" y="36248"/>
                  <a:pt x="184150" y="80963"/>
                </a:cubicBezTo>
                <a:cubicBezTo>
                  <a:pt x="184150" y="125678"/>
                  <a:pt x="142927" y="161926"/>
                  <a:pt x="92075" y="161926"/>
                </a:cubicBezTo>
                <a:cubicBezTo>
                  <a:pt x="41223" y="161926"/>
                  <a:pt x="0" y="125678"/>
                  <a:pt x="0" y="80963"/>
                </a:cubicBezTo>
                <a:close/>
                <a:moveTo>
                  <a:pt x="145010" y="106975"/>
                </a:moveTo>
                <a:cubicBezTo>
                  <a:pt x="161490" y="84428"/>
                  <a:pt x="154171" y="55289"/>
                  <a:pt x="128167" y="39916"/>
                </a:cubicBezTo>
                <a:cubicBezTo>
                  <a:pt x="108934" y="28546"/>
                  <a:pt x="83457" y="27216"/>
                  <a:pt x="62621" y="36495"/>
                </a:cubicBezTo>
                <a:lnTo>
                  <a:pt x="145010" y="106975"/>
                </a:lnTo>
                <a:close/>
                <a:moveTo>
                  <a:pt x="39140" y="54950"/>
                </a:moveTo>
                <a:cubicBezTo>
                  <a:pt x="22660" y="77497"/>
                  <a:pt x="29979" y="106636"/>
                  <a:pt x="55983" y="122009"/>
                </a:cubicBezTo>
                <a:cubicBezTo>
                  <a:pt x="75216" y="133379"/>
                  <a:pt x="100693" y="134709"/>
                  <a:pt x="121529" y="125430"/>
                </a:cubicBezTo>
                <a:lnTo>
                  <a:pt x="39140" y="5495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21" name="&quot;No&quot; Symbol 20"/>
          <p:cNvSpPr>
            <a:spLocks/>
          </p:cNvSpPr>
          <p:nvPr/>
        </p:nvSpPr>
        <p:spPr bwMode="auto">
          <a:xfrm>
            <a:off x="2730500" y="2433638"/>
            <a:ext cx="184150" cy="161925"/>
          </a:xfrm>
          <a:custGeom>
            <a:avLst/>
            <a:gdLst>
              <a:gd name="T0" fmla="*/ 0 w 184150"/>
              <a:gd name="T1" fmla="*/ 80963 h 161925"/>
              <a:gd name="T2" fmla="*/ 92075 w 184150"/>
              <a:gd name="T3" fmla="*/ 0 h 161925"/>
              <a:gd name="T4" fmla="*/ 184150 w 184150"/>
              <a:gd name="T5" fmla="*/ 80963 h 161925"/>
              <a:gd name="T6" fmla="*/ 92075 w 184150"/>
              <a:gd name="T7" fmla="*/ 161926 h 161925"/>
              <a:gd name="T8" fmla="*/ 0 w 184150"/>
              <a:gd name="T9" fmla="*/ 80963 h 161925"/>
              <a:gd name="T10" fmla="*/ 145010 w 184150"/>
              <a:gd name="T11" fmla="*/ 106975 h 161925"/>
              <a:gd name="T12" fmla="*/ 128167 w 184150"/>
              <a:gd name="T13" fmla="*/ 39916 h 161925"/>
              <a:gd name="T14" fmla="*/ 62621 w 184150"/>
              <a:gd name="T15" fmla="*/ 36495 h 161925"/>
              <a:gd name="T16" fmla="*/ 145010 w 184150"/>
              <a:gd name="T17" fmla="*/ 106975 h 161925"/>
              <a:gd name="T18" fmla="*/ 39140 w 184150"/>
              <a:gd name="T19" fmla="*/ 54950 h 161925"/>
              <a:gd name="T20" fmla="*/ 55983 w 184150"/>
              <a:gd name="T21" fmla="*/ 122009 h 161925"/>
              <a:gd name="T22" fmla="*/ 121529 w 184150"/>
              <a:gd name="T23" fmla="*/ 125430 h 161925"/>
              <a:gd name="T24" fmla="*/ 39140 w 184150"/>
              <a:gd name="T25" fmla="*/ 54950 h 1619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150" h="161925">
                <a:moveTo>
                  <a:pt x="0" y="80963"/>
                </a:moveTo>
                <a:cubicBezTo>
                  <a:pt x="0" y="36248"/>
                  <a:pt x="41223" y="0"/>
                  <a:pt x="92075" y="0"/>
                </a:cubicBezTo>
                <a:cubicBezTo>
                  <a:pt x="142927" y="0"/>
                  <a:pt x="184150" y="36248"/>
                  <a:pt x="184150" y="80963"/>
                </a:cubicBezTo>
                <a:cubicBezTo>
                  <a:pt x="184150" y="125678"/>
                  <a:pt x="142927" y="161926"/>
                  <a:pt x="92075" y="161926"/>
                </a:cubicBezTo>
                <a:cubicBezTo>
                  <a:pt x="41223" y="161926"/>
                  <a:pt x="0" y="125678"/>
                  <a:pt x="0" y="80963"/>
                </a:cubicBezTo>
                <a:close/>
                <a:moveTo>
                  <a:pt x="145010" y="106975"/>
                </a:moveTo>
                <a:cubicBezTo>
                  <a:pt x="161490" y="84428"/>
                  <a:pt x="154171" y="55289"/>
                  <a:pt x="128167" y="39916"/>
                </a:cubicBezTo>
                <a:cubicBezTo>
                  <a:pt x="108934" y="28546"/>
                  <a:pt x="83457" y="27216"/>
                  <a:pt x="62621" y="36495"/>
                </a:cubicBezTo>
                <a:lnTo>
                  <a:pt x="145010" y="106975"/>
                </a:lnTo>
                <a:close/>
                <a:moveTo>
                  <a:pt x="39140" y="54950"/>
                </a:moveTo>
                <a:cubicBezTo>
                  <a:pt x="22660" y="77497"/>
                  <a:pt x="29979" y="106636"/>
                  <a:pt x="55983" y="122009"/>
                </a:cubicBezTo>
                <a:cubicBezTo>
                  <a:pt x="75216" y="133379"/>
                  <a:pt x="100693" y="134709"/>
                  <a:pt x="121529" y="125430"/>
                </a:cubicBezTo>
                <a:lnTo>
                  <a:pt x="39140" y="5495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th-TH"/>
          </a:p>
        </p:txBody>
      </p:sp>
      <p:sp>
        <p:nvSpPr>
          <p:cNvPr id="43" name="TextBox 37"/>
          <p:cNvSpPr txBox="1">
            <a:spLocks noChangeArrowheads="1"/>
          </p:cNvSpPr>
          <p:nvPr/>
        </p:nvSpPr>
        <p:spPr bwMode="auto">
          <a:xfrm>
            <a:off x="5876925" y="3979863"/>
            <a:ext cx="26828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b="1" dirty="0">
                <a:latin typeface="Calibri" pitchFamily="34" charset="0"/>
                <a:cs typeface="Arial" pitchFamily="34" charset="0"/>
              </a:rPr>
              <a:t>TPM </a:t>
            </a:r>
          </a:p>
          <a:p>
            <a:pPr eaLnBrk="1" hangingPunct="1"/>
            <a:r>
              <a:rPr lang="en-US" sz="1800" b="1" dirty="0">
                <a:latin typeface="Calibri" pitchFamily="34" charset="0"/>
                <a:cs typeface="Arial" pitchFamily="34" charset="0"/>
              </a:rPr>
              <a:t>A Tools Modified and</a:t>
            </a:r>
          </a:p>
          <a:p>
            <a:pPr eaLnBrk="1" hangingPunct="1"/>
            <a:r>
              <a:rPr lang="en-US" sz="1800" b="1" dirty="0">
                <a:latin typeface="Calibri" pitchFamily="34" charset="0"/>
                <a:cs typeface="Arial" pitchFamily="34" charset="0"/>
              </a:rPr>
              <a:t> Selected to fit to </a:t>
            </a:r>
          </a:p>
          <a:p>
            <a:pPr eaLnBrk="1" hangingPunct="1"/>
            <a:r>
              <a:rPr lang="en-US" sz="1800" b="1" dirty="0">
                <a:latin typeface="Calibri" pitchFamily="34" charset="0"/>
                <a:cs typeface="Arial" pitchFamily="34" charset="0"/>
              </a:rPr>
              <a:t>each customers as part of </a:t>
            </a:r>
          </a:p>
          <a:p>
            <a:pPr eaLnBrk="1" hangingPunct="1"/>
            <a:r>
              <a:rPr lang="en-US" sz="1800" b="1" dirty="0">
                <a:latin typeface="Calibri" pitchFamily="34" charset="0"/>
                <a:cs typeface="Arial" pitchFamily="34" charset="0"/>
              </a:rPr>
              <a:t>Continuous improvement</a:t>
            </a: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180975" y="6400800"/>
            <a:ext cx="8818563" cy="1588"/>
          </a:xfrm>
          <a:prstGeom prst="line">
            <a:avLst/>
          </a:prstGeom>
          <a:noFill/>
          <a:ln w="25400">
            <a:solidFill>
              <a:srgbClr val="10253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391275" y="6430963"/>
            <a:ext cx="2665413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</a:rPr>
              <a:t>Innovative Adhesive Solution</a:t>
            </a:r>
          </a:p>
        </p:txBody>
      </p:sp>
      <p:sp>
        <p:nvSpPr>
          <p:cNvPr id="24" name="Snip Diagonal Corner Rectangle 23"/>
          <p:cNvSpPr>
            <a:spLocks/>
          </p:cNvSpPr>
          <p:nvPr/>
        </p:nvSpPr>
        <p:spPr bwMode="auto">
          <a:xfrm>
            <a:off x="200025" y="5207000"/>
            <a:ext cx="2011363" cy="1465263"/>
          </a:xfrm>
          <a:custGeom>
            <a:avLst/>
            <a:gdLst>
              <a:gd name="T0" fmla="*/ 0 w 2011363"/>
              <a:gd name="T1" fmla="*/ 0 h 1465263"/>
              <a:gd name="T2" fmla="*/ 1767148 w 2011363"/>
              <a:gd name="T3" fmla="*/ 0 h 1465263"/>
              <a:gd name="T4" fmla="*/ 2011363 w 2011363"/>
              <a:gd name="T5" fmla="*/ 244215 h 1465263"/>
              <a:gd name="T6" fmla="*/ 2011363 w 2011363"/>
              <a:gd name="T7" fmla="*/ 1465263 h 1465263"/>
              <a:gd name="T8" fmla="*/ 2011363 w 2011363"/>
              <a:gd name="T9" fmla="*/ 1465263 h 1465263"/>
              <a:gd name="T10" fmla="*/ 244215 w 2011363"/>
              <a:gd name="T11" fmla="*/ 1465263 h 1465263"/>
              <a:gd name="T12" fmla="*/ 0 w 2011363"/>
              <a:gd name="T13" fmla="*/ 1221048 h 1465263"/>
              <a:gd name="T14" fmla="*/ 0 w 2011363"/>
              <a:gd name="T15" fmla="*/ 0 h 14652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11363"/>
              <a:gd name="T25" fmla="*/ 0 h 1465263"/>
              <a:gd name="T26" fmla="*/ 2011363 w 2011363"/>
              <a:gd name="T27" fmla="*/ 1465263 h 146526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11363" h="1465263">
                <a:moveTo>
                  <a:pt x="0" y="0"/>
                </a:moveTo>
                <a:lnTo>
                  <a:pt x="1767148" y="0"/>
                </a:lnTo>
                <a:lnTo>
                  <a:pt x="2011363" y="244215"/>
                </a:lnTo>
                <a:lnTo>
                  <a:pt x="2011363" y="1465263"/>
                </a:lnTo>
                <a:lnTo>
                  <a:pt x="244215" y="1465263"/>
                </a:lnTo>
                <a:lnTo>
                  <a:pt x="0" y="122104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Develop Small Group Activity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Education/Training</a:t>
            </a:r>
            <a:endParaRPr lang="th-TH" sz="1600" dirty="0">
              <a:solidFill>
                <a:schemeClr val="lt1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With concept of pillar </a:t>
            </a:r>
            <a:r>
              <a:rPr lang="en-US" sz="1600" dirty="0" smtClean="0">
                <a:solidFill>
                  <a:schemeClr val="lt1"/>
                </a:solidFill>
                <a:latin typeface="+mn-lt"/>
                <a:ea typeface="+mn-ea"/>
              </a:rPr>
              <a:t>AM,FI </a:t>
            </a:r>
            <a:r>
              <a:rPr lang="en-US" sz="1600" dirty="0">
                <a:solidFill>
                  <a:schemeClr val="lt1"/>
                </a:solidFill>
                <a:latin typeface="+mn-lt"/>
                <a:ea typeface="+mn-ea"/>
              </a:rPr>
              <a:t>&amp; PM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846172" y="2044615"/>
            <a:ext cx="965113" cy="64648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OEE</a:t>
            </a:r>
          </a:p>
        </p:txBody>
      </p:sp>
      <p:sp>
        <p:nvSpPr>
          <p:cNvPr id="32" name="Left-Right Arrow 31"/>
          <p:cNvSpPr/>
          <p:nvPr/>
        </p:nvSpPr>
        <p:spPr bwMode="auto">
          <a:xfrm rot="18337635">
            <a:off x="5626368" y="1679962"/>
            <a:ext cx="1516940" cy="470993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Kaizen Project</a:t>
            </a:r>
          </a:p>
        </p:txBody>
      </p:sp>
      <p:sp>
        <p:nvSpPr>
          <p:cNvPr id="33" name="Left-Right Arrow 32"/>
          <p:cNvSpPr/>
          <p:nvPr/>
        </p:nvSpPr>
        <p:spPr bwMode="auto">
          <a:xfrm>
            <a:off x="6509914" y="3449908"/>
            <a:ext cx="1516253" cy="471207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Parts Analysis</a:t>
            </a:r>
          </a:p>
        </p:txBody>
      </p:sp>
      <p:sp>
        <p:nvSpPr>
          <p:cNvPr id="34" name="Left-Right Arrow 33"/>
          <p:cNvSpPr/>
          <p:nvPr/>
        </p:nvSpPr>
        <p:spPr bwMode="auto">
          <a:xfrm rot="3224304">
            <a:off x="7595599" y="1645253"/>
            <a:ext cx="1516940" cy="470993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MTBA-MTBF-MTTR</a:t>
            </a:r>
          </a:p>
        </p:txBody>
      </p:sp>
      <p:pic>
        <p:nvPicPr>
          <p:cNvPr id="17427" name="Picture 29" descr="BA_BAM_Futura Logo yellow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4311650"/>
            <a:ext cx="243522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99331" y="19050"/>
            <a:ext cx="1589053" cy="966788"/>
            <a:chOff x="196161" y="115888"/>
            <a:chExt cx="1588829" cy="966787"/>
          </a:xfrm>
        </p:grpSpPr>
        <p:pic>
          <p:nvPicPr>
            <p:cNvPr id="47" name="Picture 46" descr="logo-898019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61" y="115888"/>
              <a:ext cx="1588829" cy="966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8" name="Straight Connector 47"/>
            <p:cNvCxnSpPr>
              <a:cxnSpLocks noChangeShapeType="1"/>
            </p:cNvCxnSpPr>
            <p:nvPr/>
          </p:nvCxnSpPr>
          <p:spPr bwMode="auto">
            <a:xfrm>
              <a:off x="296415" y="818527"/>
              <a:ext cx="1415979" cy="0"/>
            </a:xfrm>
            <a:prstGeom prst="line">
              <a:avLst/>
            </a:prstGeom>
            <a:noFill/>
            <a:ln w="25400">
              <a:solidFill>
                <a:srgbClr val="089A2D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5742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24" grpId="0" animBg="1"/>
      <p:bldP spid="31" grpId="0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1072</TotalTime>
  <Words>101</Words>
  <Application>Microsoft Macintosh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SANAN SERTRADE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SOMSAK ROTHJANAPINYOPHAP</dc:creator>
  <cp:lastModifiedBy>Somsakxrz Rothjanapinyophap</cp:lastModifiedBy>
  <cp:revision>88</cp:revision>
  <dcterms:created xsi:type="dcterms:W3CDTF">2012-04-19T16:32:48Z</dcterms:created>
  <dcterms:modified xsi:type="dcterms:W3CDTF">2013-04-27T04:18:43Z</dcterms:modified>
</cp:coreProperties>
</file>